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1" r:id="rId7"/>
    <p:sldId id="264" r:id="rId8"/>
    <p:sldId id="260" r:id="rId9"/>
    <p:sldId id="265" r:id="rId10"/>
    <p:sldId id="267" r:id="rId11"/>
    <p:sldId id="266" r:id="rId12"/>
    <p:sldId id="268" r:id="rId13"/>
    <p:sldId id="269"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18E"/>
    <a:srgbClr val="F4A0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55" d="100"/>
          <a:sy n="55" d="100"/>
        </p:scale>
        <p:origin x="32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5B18-B907-47E4-BE38-559DC62B92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9ABDA13-41A1-4DFE-8E3A-E363A51E1B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4C8E2B0-6110-46C4-9124-E4D7FC4DBB9F}"/>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5" name="Footer Placeholder 4">
            <a:extLst>
              <a:ext uri="{FF2B5EF4-FFF2-40B4-BE49-F238E27FC236}">
                <a16:creationId xmlns:a16="http://schemas.microsoft.com/office/drawing/2014/main" id="{F3390C4F-5BD2-4717-90FA-FC0BDE9873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84834-141F-48AA-AAD4-86BCA15D81E9}"/>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2226499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D6784-AEF9-4A7D-99CE-2F706A5177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80044B-76E6-4BF9-9B81-0C1C32CC01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09E910-07C1-4BD0-B82E-DD29FF58F51B}"/>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5" name="Footer Placeholder 4">
            <a:extLst>
              <a:ext uri="{FF2B5EF4-FFF2-40B4-BE49-F238E27FC236}">
                <a16:creationId xmlns:a16="http://schemas.microsoft.com/office/drawing/2014/main" id="{FE1A24B4-36C0-4881-8BE6-DDA16609DC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F3B2AA-D112-4713-8DE9-BB2AEA54F86B}"/>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63369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1452AD-3322-4403-9761-C7CBF9A2E5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A3BADC-CA66-4DB6-838F-048707C22F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12DE8-1B2A-4ECF-8EED-3B8A8D9CB35E}"/>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5" name="Footer Placeholder 4">
            <a:extLst>
              <a:ext uri="{FF2B5EF4-FFF2-40B4-BE49-F238E27FC236}">
                <a16:creationId xmlns:a16="http://schemas.microsoft.com/office/drawing/2014/main" id="{3B518760-D3FC-4D88-B041-D8BA3C40A1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140FB9-686E-4E45-8792-727E1BD3646B}"/>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2750343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7D9CE-76D9-4B30-B89C-46A8266CA4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B31BF7-BFE4-4AF2-8B49-4627F8BF46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288944-6E4A-4C72-BDEA-FC0095620CA1}"/>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5" name="Footer Placeholder 4">
            <a:extLst>
              <a:ext uri="{FF2B5EF4-FFF2-40B4-BE49-F238E27FC236}">
                <a16:creationId xmlns:a16="http://schemas.microsoft.com/office/drawing/2014/main" id="{893761DB-AD07-4431-820C-00F126279D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A2B3DF-D579-4BA8-A6F5-4B8D0411B8B2}"/>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72425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32604-53BF-4BD4-9568-D16F3E9652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A9372B-3FD2-4AD6-BEC9-1C71156F11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816461-6521-4FF0-BE97-0264046523A1}"/>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5" name="Footer Placeholder 4">
            <a:extLst>
              <a:ext uri="{FF2B5EF4-FFF2-40B4-BE49-F238E27FC236}">
                <a16:creationId xmlns:a16="http://schemas.microsoft.com/office/drawing/2014/main" id="{75AC436A-A0F1-4198-9607-FD9342E3B3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427DCF-E91B-4FED-93A1-10AD676DA862}"/>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169813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EC942-5318-4AF6-AD5A-E951627012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D6AE5E-05FD-4F9E-AF24-1CA63501D9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081451-626F-4F95-9668-8A2D6AE2F3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A36F4D-1E86-4D83-B8B3-FCDB4CA63FD1}"/>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6" name="Footer Placeholder 5">
            <a:extLst>
              <a:ext uri="{FF2B5EF4-FFF2-40B4-BE49-F238E27FC236}">
                <a16:creationId xmlns:a16="http://schemas.microsoft.com/office/drawing/2014/main" id="{AEF5B070-801F-43A8-9CCD-9CCA08B523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08A2ED-6687-4234-A970-09D3402B22E7}"/>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40199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46CFE-225B-480D-ACFC-2278C54F10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7D46D2-35AE-4575-9C17-719F659F0B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5A84ED-7F21-4E04-ADFF-23B19AD846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2707BB9-99DB-440B-876F-66891362ED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6B8644-4523-4CCC-A545-508EE64162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3CBF03-8D2E-4A15-BEDA-2CAE31549307}"/>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8" name="Footer Placeholder 7">
            <a:extLst>
              <a:ext uri="{FF2B5EF4-FFF2-40B4-BE49-F238E27FC236}">
                <a16:creationId xmlns:a16="http://schemas.microsoft.com/office/drawing/2014/main" id="{063E20C6-AFAC-48AE-8E10-C80C28C4B07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311DD85-3282-4B29-A146-5A3DFF22EBEB}"/>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81336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61DC5-AA73-4300-A5B2-6375B7E485F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E9CD8D-BB3B-40DB-A80B-CB0E80C15C9C}"/>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4" name="Footer Placeholder 3">
            <a:extLst>
              <a:ext uri="{FF2B5EF4-FFF2-40B4-BE49-F238E27FC236}">
                <a16:creationId xmlns:a16="http://schemas.microsoft.com/office/drawing/2014/main" id="{BB52BD4E-C0A2-4DAF-83C8-13EB6A1885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4C1FBE-1F72-4454-9CFD-D841E01D508A}"/>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155377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766F82-21C1-4151-9F4B-B8D7A7F8E769}"/>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3" name="Footer Placeholder 2">
            <a:extLst>
              <a:ext uri="{FF2B5EF4-FFF2-40B4-BE49-F238E27FC236}">
                <a16:creationId xmlns:a16="http://schemas.microsoft.com/office/drawing/2014/main" id="{D24261AF-E2C3-4C7C-8BD9-B23E796883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F33A272-A9D3-49B6-9533-9D05EBB2176E}"/>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205932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7B91D-6370-45E6-B777-F7D3D9E5F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6EA548-4F35-420D-9882-B5068D2B95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92AD7ED-C5F4-4DC5-B9A3-1CC00DD28D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4369D7-F869-4807-A789-43ABCB1395A5}"/>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6" name="Footer Placeholder 5">
            <a:extLst>
              <a:ext uri="{FF2B5EF4-FFF2-40B4-BE49-F238E27FC236}">
                <a16:creationId xmlns:a16="http://schemas.microsoft.com/office/drawing/2014/main" id="{ABF2785B-B31A-476B-9FC7-0AC569263E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59CE1E-B740-4A4C-B674-555D379A5C73}"/>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3017975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801E-1196-4991-9AA7-D8E4ABC6E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FE6D2B-5EA0-44A6-BA1B-F77ED3180B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2AA15E-44AA-478B-BBF5-BEA5FD11C4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73955A-12D4-46CA-98CF-C7D1BF0F303A}"/>
              </a:ext>
            </a:extLst>
          </p:cNvPr>
          <p:cNvSpPr>
            <a:spLocks noGrp="1"/>
          </p:cNvSpPr>
          <p:nvPr>
            <p:ph type="dt" sz="half" idx="10"/>
          </p:nvPr>
        </p:nvSpPr>
        <p:spPr/>
        <p:txBody>
          <a:bodyPr/>
          <a:lstStyle/>
          <a:p>
            <a:fld id="{A092DE1F-C954-4C0C-BEAC-90AFE9E4265D}" type="datetimeFigureOut">
              <a:rPr lang="en-GB" smtClean="0"/>
              <a:t>13/11/2023</a:t>
            </a:fld>
            <a:endParaRPr lang="en-GB"/>
          </a:p>
        </p:txBody>
      </p:sp>
      <p:sp>
        <p:nvSpPr>
          <p:cNvPr id="6" name="Footer Placeholder 5">
            <a:extLst>
              <a:ext uri="{FF2B5EF4-FFF2-40B4-BE49-F238E27FC236}">
                <a16:creationId xmlns:a16="http://schemas.microsoft.com/office/drawing/2014/main" id="{423F7CCB-B6F9-4AB8-8946-E2E453D1F1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9046C6-0DCC-4B20-AE87-64D92893B01C}"/>
              </a:ext>
            </a:extLst>
          </p:cNvPr>
          <p:cNvSpPr>
            <a:spLocks noGrp="1"/>
          </p:cNvSpPr>
          <p:nvPr>
            <p:ph type="sldNum" sz="quarter" idx="12"/>
          </p:nvPr>
        </p:nvSpPr>
        <p:spPr/>
        <p:txBody>
          <a:bodyPr/>
          <a:lstStyle/>
          <a:p>
            <a:fld id="{B116B892-8093-483F-BCA1-4CB0064F90A7}" type="slidenum">
              <a:rPr lang="en-GB" smtClean="0"/>
              <a:t>‹#›</a:t>
            </a:fld>
            <a:endParaRPr lang="en-GB"/>
          </a:p>
        </p:txBody>
      </p:sp>
    </p:spTree>
    <p:extLst>
      <p:ext uri="{BB962C8B-B14F-4D97-AF65-F5344CB8AC3E}">
        <p14:creationId xmlns:p14="http://schemas.microsoft.com/office/powerpoint/2010/main" val="306483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15BCC2-BBBB-4590-9346-B8AA922F1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209C13-9101-400D-AD1E-21724608AB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5A99CA-8EFC-4394-A6C5-010D505666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2DE1F-C954-4C0C-BEAC-90AFE9E4265D}" type="datetimeFigureOut">
              <a:rPr lang="en-GB" smtClean="0"/>
              <a:t>13/11/2023</a:t>
            </a:fld>
            <a:endParaRPr lang="en-GB"/>
          </a:p>
        </p:txBody>
      </p:sp>
      <p:sp>
        <p:nvSpPr>
          <p:cNvPr id="5" name="Footer Placeholder 4">
            <a:extLst>
              <a:ext uri="{FF2B5EF4-FFF2-40B4-BE49-F238E27FC236}">
                <a16:creationId xmlns:a16="http://schemas.microsoft.com/office/drawing/2014/main" id="{31BCC37E-054D-4E8C-AD5A-DBD9F05EC0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7CC0E4-720F-44B7-8C21-59E64FB5C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6B892-8093-483F-BCA1-4CB0064F90A7}" type="slidenum">
              <a:rPr lang="en-GB" smtClean="0"/>
              <a:t>‹#›</a:t>
            </a:fld>
            <a:endParaRPr lang="en-GB"/>
          </a:p>
        </p:txBody>
      </p:sp>
    </p:spTree>
    <p:extLst>
      <p:ext uri="{BB962C8B-B14F-4D97-AF65-F5344CB8AC3E}">
        <p14:creationId xmlns:p14="http://schemas.microsoft.com/office/powerpoint/2010/main" val="1581597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hub.bolton.ac.uk/Quality/RM/AnnualMonitoring/Home.aspx" TargetMode="External"/><Relationship Id="rId2" Type="http://schemas.openxmlformats.org/officeDocument/2006/relationships/hyperlink" Target="https://tinyurl.com/UoBAM"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CD62DA-EC23-4DA7-B7B1-B361439261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531" y="1455191"/>
            <a:ext cx="2887109" cy="1167404"/>
          </a:xfrm>
          <a:prstGeom prst="rect">
            <a:avLst/>
          </a:prstGeom>
        </p:spPr>
      </p:pic>
      <p:sp>
        <p:nvSpPr>
          <p:cNvPr id="6" name="TextBox 5">
            <a:extLst>
              <a:ext uri="{FF2B5EF4-FFF2-40B4-BE49-F238E27FC236}">
                <a16:creationId xmlns:a16="http://schemas.microsoft.com/office/drawing/2014/main" id="{7196AF29-83FE-4965-8BDE-74BD485CBE4F}"/>
              </a:ext>
            </a:extLst>
          </p:cNvPr>
          <p:cNvSpPr txBox="1"/>
          <p:nvPr/>
        </p:nvSpPr>
        <p:spPr>
          <a:xfrm>
            <a:off x="596320" y="2958032"/>
            <a:ext cx="4574970" cy="523220"/>
          </a:xfrm>
          <a:prstGeom prst="rect">
            <a:avLst/>
          </a:prstGeom>
          <a:noFill/>
        </p:spPr>
        <p:txBody>
          <a:bodyPr wrap="none" rtlCol="0">
            <a:spAutoFit/>
          </a:bodyPr>
          <a:lstStyle/>
          <a:p>
            <a:r>
              <a:rPr lang="en-GB" sz="2800" dirty="0"/>
              <a:t>Annual Monitoring in 2023-24</a:t>
            </a:r>
          </a:p>
        </p:txBody>
      </p:sp>
      <p:sp>
        <p:nvSpPr>
          <p:cNvPr id="7" name="TextBox 6">
            <a:extLst>
              <a:ext uri="{FF2B5EF4-FFF2-40B4-BE49-F238E27FC236}">
                <a16:creationId xmlns:a16="http://schemas.microsoft.com/office/drawing/2014/main" id="{E8F16B9D-ACB4-495F-8FDA-9ABB6892A843}"/>
              </a:ext>
            </a:extLst>
          </p:cNvPr>
          <p:cNvSpPr txBox="1"/>
          <p:nvPr/>
        </p:nvSpPr>
        <p:spPr>
          <a:xfrm>
            <a:off x="570193" y="3298023"/>
            <a:ext cx="8296502" cy="830997"/>
          </a:xfrm>
          <a:prstGeom prst="rect">
            <a:avLst/>
          </a:prstGeom>
          <a:noFill/>
        </p:spPr>
        <p:txBody>
          <a:bodyPr wrap="none" rtlCol="0">
            <a:spAutoFit/>
          </a:bodyPr>
          <a:lstStyle/>
          <a:p>
            <a:r>
              <a:rPr lang="en-GB" sz="4800" dirty="0"/>
              <a:t>Preparation of Programme Plans</a:t>
            </a:r>
          </a:p>
        </p:txBody>
      </p:sp>
      <p:sp>
        <p:nvSpPr>
          <p:cNvPr id="10" name="TextBox 9">
            <a:extLst>
              <a:ext uri="{FF2B5EF4-FFF2-40B4-BE49-F238E27FC236}">
                <a16:creationId xmlns:a16="http://schemas.microsoft.com/office/drawing/2014/main" id="{B649766C-F5E5-4E15-9E25-533EF11649D0}"/>
              </a:ext>
            </a:extLst>
          </p:cNvPr>
          <p:cNvSpPr txBox="1"/>
          <p:nvPr/>
        </p:nvSpPr>
        <p:spPr>
          <a:xfrm>
            <a:off x="596320" y="5278866"/>
            <a:ext cx="11226535" cy="1077218"/>
          </a:xfrm>
          <a:prstGeom prst="rect">
            <a:avLst/>
          </a:prstGeom>
          <a:noFill/>
        </p:spPr>
        <p:txBody>
          <a:bodyPr wrap="none" rtlCol="0">
            <a:spAutoFit/>
          </a:bodyPr>
          <a:lstStyle/>
          <a:p>
            <a:pPr>
              <a:spcAft>
                <a:spcPts val="600"/>
              </a:spcAft>
            </a:pPr>
            <a:r>
              <a:rPr lang="en-GB" b="1" dirty="0"/>
              <a:t>Louise Ashby</a:t>
            </a:r>
            <a:r>
              <a:rPr lang="en-GB" dirty="0"/>
              <a:t>      </a:t>
            </a:r>
            <a:r>
              <a:rPr lang="en-US" b="0" i="0" dirty="0">
                <a:solidFill>
                  <a:srgbClr val="000000"/>
                </a:solidFill>
                <a:effectLst/>
                <a:latin typeface="motiva-sans"/>
              </a:rPr>
              <a:t>Deputy Head of Standards and Enhancement (Taught Provision) – Standards and Enhancement Office</a:t>
            </a:r>
          </a:p>
          <a:p>
            <a:pPr>
              <a:spcAft>
                <a:spcPts val="600"/>
              </a:spcAft>
            </a:pPr>
            <a:r>
              <a:rPr lang="en-US" b="1" dirty="0"/>
              <a:t>Linford Butler</a:t>
            </a:r>
            <a:r>
              <a:rPr lang="en-US" dirty="0"/>
              <a:t>     Academic Compliance Coordinator – Standards and Enhancement Office</a:t>
            </a:r>
          </a:p>
          <a:p>
            <a:pPr>
              <a:spcAft>
                <a:spcPts val="600"/>
              </a:spcAft>
            </a:pPr>
            <a:r>
              <a:rPr lang="en-GB" b="1" dirty="0"/>
              <a:t>John Adams</a:t>
            </a:r>
            <a:r>
              <a:rPr lang="en-GB" dirty="0"/>
              <a:t>        Management Information Report Writer – Student Data Management</a:t>
            </a:r>
            <a:endParaRPr lang="en-GB" b="1" dirty="0"/>
          </a:p>
        </p:txBody>
      </p:sp>
      <p:cxnSp>
        <p:nvCxnSpPr>
          <p:cNvPr id="16" name="Straight Connector 15">
            <a:extLst>
              <a:ext uri="{FF2B5EF4-FFF2-40B4-BE49-F238E27FC236}">
                <a16:creationId xmlns:a16="http://schemas.microsoft.com/office/drawing/2014/main" id="{EB9E9C19-B6A0-4563-A957-C45216A2ECF1}"/>
              </a:ext>
            </a:extLst>
          </p:cNvPr>
          <p:cNvCxnSpPr>
            <a:cxnSpLocks/>
          </p:cNvCxnSpPr>
          <p:nvPr/>
        </p:nvCxnSpPr>
        <p:spPr>
          <a:xfrm>
            <a:off x="-8709" y="4389121"/>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1A590EE-F1BB-477E-88E5-075927097404}"/>
              </a:ext>
            </a:extLst>
          </p:cNvPr>
          <p:cNvSpPr txBox="1"/>
          <p:nvPr/>
        </p:nvSpPr>
        <p:spPr>
          <a:xfrm>
            <a:off x="570193" y="4729519"/>
            <a:ext cx="3693255" cy="523220"/>
          </a:xfrm>
          <a:prstGeom prst="rect">
            <a:avLst/>
          </a:prstGeom>
          <a:noFill/>
        </p:spPr>
        <p:txBody>
          <a:bodyPr wrap="none" rtlCol="0">
            <a:spAutoFit/>
          </a:bodyPr>
          <a:lstStyle/>
          <a:p>
            <a:r>
              <a:rPr lang="en-GB" sz="2800" dirty="0"/>
              <a:t>3</a:t>
            </a:r>
            <a:r>
              <a:rPr lang="en-GB" sz="2800" baseline="30000" dirty="0"/>
              <a:t>rd</a:t>
            </a:r>
            <a:r>
              <a:rPr lang="en-GB" sz="2800" dirty="0"/>
              <a:t> / 7</a:t>
            </a:r>
            <a:r>
              <a:rPr lang="en-GB" sz="2800" baseline="30000" dirty="0"/>
              <a:t>th</a:t>
            </a:r>
            <a:r>
              <a:rPr lang="en-GB" sz="2800" dirty="0"/>
              <a:t> November 2023</a:t>
            </a:r>
          </a:p>
        </p:txBody>
      </p:sp>
    </p:spTree>
    <p:extLst>
      <p:ext uri="{BB962C8B-B14F-4D97-AF65-F5344CB8AC3E}">
        <p14:creationId xmlns:p14="http://schemas.microsoft.com/office/powerpoint/2010/main" val="3615331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6BF7002-1FAF-4624-BF27-A81EB4548B39}"/>
              </a:ext>
            </a:extLst>
          </p:cNvPr>
          <p:cNvSpPr>
            <a:spLocks noGrp="1"/>
          </p:cNvSpPr>
          <p:nvPr>
            <p:ph type="title"/>
          </p:nvPr>
        </p:nvSpPr>
        <p:spPr>
          <a:xfrm>
            <a:off x="838200" y="365125"/>
            <a:ext cx="10515600" cy="1325563"/>
          </a:xfrm>
        </p:spPr>
        <p:txBody>
          <a:bodyPr/>
          <a:lstStyle/>
          <a:p>
            <a:r>
              <a:rPr lang="en-GB" dirty="0"/>
              <a:t>Off Campus partners</a:t>
            </a:r>
          </a:p>
        </p:txBody>
      </p:sp>
      <p:sp>
        <p:nvSpPr>
          <p:cNvPr id="10" name="Content Placeholder 2">
            <a:extLst>
              <a:ext uri="{FF2B5EF4-FFF2-40B4-BE49-F238E27FC236}">
                <a16:creationId xmlns:a16="http://schemas.microsoft.com/office/drawing/2014/main" id="{412C539A-9A6D-425E-A605-2892912DB554}"/>
              </a:ext>
            </a:extLst>
          </p:cNvPr>
          <p:cNvSpPr>
            <a:spLocks noGrp="1"/>
          </p:cNvSpPr>
          <p:nvPr>
            <p:ph idx="1"/>
          </p:nvPr>
        </p:nvSpPr>
        <p:spPr>
          <a:xfrm>
            <a:off x="838200" y="1825625"/>
            <a:ext cx="10515600" cy="4351338"/>
          </a:xfrm>
        </p:spPr>
        <p:txBody>
          <a:bodyPr>
            <a:normAutofit/>
          </a:bodyPr>
          <a:lstStyle/>
          <a:p>
            <a:r>
              <a:rPr lang="en-US" dirty="0"/>
              <a:t>For off campus programmes, the partner Course Manager normally complete the Programme Plan(s), supported by the Link Tutor (LT)</a:t>
            </a:r>
          </a:p>
          <a:p>
            <a:r>
              <a:rPr lang="en-US" dirty="0"/>
              <a:t>If your programme is brand new for this academic year, you won’t need to produce a Programme Plan this year, but you will need to in 2024-25</a:t>
            </a:r>
          </a:p>
          <a:p>
            <a:r>
              <a:rPr lang="en-GB" dirty="0"/>
              <a:t>Data for off campus programmes is not stored in UNIPULSE; these are instead published in partner data reports which will be provided via the Partnership Management teams</a:t>
            </a:r>
          </a:p>
          <a:p>
            <a:r>
              <a:rPr lang="en-GB" dirty="0"/>
              <a:t>We recognise that different partners have different intake points; the data provided in the data reports takes account of this</a:t>
            </a:r>
          </a:p>
        </p:txBody>
      </p:sp>
      <p:cxnSp>
        <p:nvCxnSpPr>
          <p:cNvPr id="14" name="Straight Connector 13">
            <a:extLst>
              <a:ext uri="{FF2B5EF4-FFF2-40B4-BE49-F238E27FC236}">
                <a16:creationId xmlns:a16="http://schemas.microsoft.com/office/drawing/2014/main" id="{4F674E53-6C90-4343-87A4-777807255454}"/>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8071DFD3-FA8D-4A5F-BE76-A2B8C62BFE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126222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0DD-482B-4734-99FE-57D810FA5B7B}"/>
              </a:ext>
            </a:extLst>
          </p:cNvPr>
          <p:cNvSpPr>
            <a:spLocks noGrp="1"/>
          </p:cNvSpPr>
          <p:nvPr>
            <p:ph type="title"/>
          </p:nvPr>
        </p:nvSpPr>
        <p:spPr/>
        <p:txBody>
          <a:bodyPr/>
          <a:lstStyle/>
          <a:p>
            <a:r>
              <a:rPr lang="en-GB" dirty="0"/>
              <a:t>Developments</a:t>
            </a:r>
          </a:p>
        </p:txBody>
      </p:sp>
      <p:sp>
        <p:nvSpPr>
          <p:cNvPr id="3" name="Content Placeholder 2">
            <a:extLst>
              <a:ext uri="{FF2B5EF4-FFF2-40B4-BE49-F238E27FC236}">
                <a16:creationId xmlns:a16="http://schemas.microsoft.com/office/drawing/2014/main" id="{D7132179-739A-4371-9909-FAD7046A0187}"/>
              </a:ext>
            </a:extLst>
          </p:cNvPr>
          <p:cNvSpPr>
            <a:spLocks noGrp="1"/>
          </p:cNvSpPr>
          <p:nvPr>
            <p:ph idx="1"/>
          </p:nvPr>
        </p:nvSpPr>
        <p:spPr>
          <a:xfrm>
            <a:off x="840377" y="1715589"/>
            <a:ext cx="10515600" cy="5032375"/>
          </a:xfrm>
        </p:spPr>
        <p:txBody>
          <a:bodyPr>
            <a:normAutofit/>
          </a:bodyPr>
          <a:lstStyle/>
          <a:p>
            <a:r>
              <a:rPr lang="en-GB" dirty="0"/>
              <a:t>The Programme Plan forms have been redesigned and clarified – questions are clearer, more direct and more specific; and the forms make it easier to input data</a:t>
            </a:r>
          </a:p>
          <a:p>
            <a:r>
              <a:rPr lang="en-GB" dirty="0"/>
              <a:t>We continue to review the process to make it clearer and easier for authors to complete</a:t>
            </a:r>
          </a:p>
          <a:p>
            <a:r>
              <a:rPr lang="en-GB" dirty="0"/>
              <a:t>We are exploring innovations, including digitised approaches to the Annual Monitoring process for future years</a:t>
            </a:r>
          </a:p>
        </p:txBody>
      </p:sp>
      <p:cxnSp>
        <p:nvCxnSpPr>
          <p:cNvPr id="7" name="Straight Connector 6">
            <a:extLst>
              <a:ext uri="{FF2B5EF4-FFF2-40B4-BE49-F238E27FC236}">
                <a16:creationId xmlns:a16="http://schemas.microsoft.com/office/drawing/2014/main" id="{09AA97C6-33F2-4F85-B9D3-663F95FDDAF0}"/>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D7A3566-F268-4A8C-96D0-A6A7C362A5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3512994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6BF7002-1FAF-4624-BF27-A81EB4548B39}"/>
              </a:ext>
            </a:extLst>
          </p:cNvPr>
          <p:cNvSpPr>
            <a:spLocks noGrp="1"/>
          </p:cNvSpPr>
          <p:nvPr>
            <p:ph type="title"/>
          </p:nvPr>
        </p:nvSpPr>
        <p:spPr>
          <a:xfrm>
            <a:off x="838200" y="365125"/>
            <a:ext cx="10515600" cy="1325563"/>
          </a:xfrm>
        </p:spPr>
        <p:txBody>
          <a:bodyPr/>
          <a:lstStyle/>
          <a:p>
            <a:r>
              <a:rPr lang="en-GB" dirty="0"/>
              <a:t>Key dates for your diary</a:t>
            </a:r>
          </a:p>
        </p:txBody>
      </p:sp>
      <p:sp>
        <p:nvSpPr>
          <p:cNvPr id="10" name="Content Placeholder 2">
            <a:extLst>
              <a:ext uri="{FF2B5EF4-FFF2-40B4-BE49-F238E27FC236}">
                <a16:creationId xmlns:a16="http://schemas.microsoft.com/office/drawing/2014/main" id="{412C539A-9A6D-425E-A605-2892912DB554}"/>
              </a:ext>
            </a:extLst>
          </p:cNvPr>
          <p:cNvSpPr>
            <a:spLocks noGrp="1"/>
          </p:cNvSpPr>
          <p:nvPr>
            <p:ph idx="1"/>
          </p:nvPr>
        </p:nvSpPr>
        <p:spPr>
          <a:xfrm>
            <a:off x="838200" y="1825625"/>
            <a:ext cx="10515600" cy="4351338"/>
          </a:xfrm>
        </p:spPr>
        <p:txBody>
          <a:bodyPr>
            <a:normAutofit/>
          </a:bodyPr>
          <a:lstStyle/>
          <a:p>
            <a:pPr marL="0" indent="0">
              <a:spcBef>
                <a:spcPts val="0"/>
              </a:spcBef>
              <a:buNone/>
            </a:pPr>
            <a:r>
              <a:rPr lang="en-GB" dirty="0"/>
              <a:t>Census date for publication of data for Programme Plans and SQEPs:</a:t>
            </a:r>
          </a:p>
          <a:p>
            <a:pPr marL="0" indent="0">
              <a:spcBef>
                <a:spcPts val="0"/>
              </a:spcBef>
              <a:buNone/>
            </a:pPr>
            <a:r>
              <a:rPr lang="en-GB" b="1" dirty="0"/>
              <a:t>Monday, 6</a:t>
            </a:r>
            <a:r>
              <a:rPr lang="en-GB" b="1" baseline="30000" dirty="0"/>
              <a:t>th</a:t>
            </a:r>
            <a:r>
              <a:rPr lang="en-GB" b="1" dirty="0"/>
              <a:t> November, 2023</a:t>
            </a:r>
            <a:endParaRPr lang="en-GB" dirty="0"/>
          </a:p>
          <a:p>
            <a:pPr marL="0" indent="0">
              <a:spcBef>
                <a:spcPts val="1800"/>
              </a:spcBef>
              <a:buNone/>
            </a:pPr>
            <a:r>
              <a:rPr lang="en-GB" dirty="0"/>
              <a:t>Census period (during which data should be downloaded):</a:t>
            </a:r>
          </a:p>
          <a:p>
            <a:pPr marL="0" indent="0">
              <a:spcBef>
                <a:spcPts val="0"/>
              </a:spcBef>
              <a:buNone/>
            </a:pPr>
            <a:r>
              <a:rPr lang="en-GB" b="1" dirty="0"/>
              <a:t>Monday, 6</a:t>
            </a:r>
            <a:r>
              <a:rPr lang="en-GB" b="1" baseline="30000" dirty="0"/>
              <a:t>th</a:t>
            </a:r>
            <a:r>
              <a:rPr lang="en-GB" b="1" dirty="0"/>
              <a:t> – Friday 10</a:t>
            </a:r>
            <a:r>
              <a:rPr lang="en-GB" b="1" baseline="30000" dirty="0"/>
              <a:t>th</a:t>
            </a:r>
            <a:r>
              <a:rPr lang="en-GB" b="1" dirty="0"/>
              <a:t> November, 2023</a:t>
            </a:r>
          </a:p>
          <a:p>
            <a:pPr marL="0" indent="0">
              <a:spcBef>
                <a:spcPts val="1800"/>
              </a:spcBef>
              <a:buNone/>
            </a:pPr>
            <a:r>
              <a:rPr lang="en-GB" sz="3600" dirty="0"/>
              <a:t>Deadline for submission of Programme Plans:</a:t>
            </a:r>
          </a:p>
          <a:p>
            <a:pPr marL="0" indent="0">
              <a:spcBef>
                <a:spcPts val="0"/>
              </a:spcBef>
              <a:buNone/>
            </a:pPr>
            <a:r>
              <a:rPr lang="en-GB" sz="3600" b="1" dirty="0"/>
              <a:t>Monday, 4</a:t>
            </a:r>
            <a:r>
              <a:rPr lang="en-GB" sz="3600" b="1" baseline="30000" dirty="0"/>
              <a:t>th</a:t>
            </a:r>
            <a:r>
              <a:rPr lang="en-GB" sz="3600" b="1" dirty="0"/>
              <a:t> December, 2023</a:t>
            </a:r>
          </a:p>
          <a:p>
            <a:pPr marL="0" indent="0">
              <a:spcBef>
                <a:spcPts val="0"/>
              </a:spcBef>
              <a:buNone/>
            </a:pPr>
            <a:endParaRPr lang="en-GB" sz="3600" dirty="0"/>
          </a:p>
          <a:p>
            <a:pPr marL="0" indent="0">
              <a:spcBef>
                <a:spcPts val="0"/>
              </a:spcBef>
              <a:buNone/>
            </a:pPr>
            <a:r>
              <a:rPr lang="en-GB" sz="2400" dirty="0"/>
              <a:t>Further information on deadlines for other elements of the process, e.g. SQEPs, can be found in the Annual Monitoring Guidelines via the SEO webpages</a:t>
            </a:r>
          </a:p>
          <a:p>
            <a:pPr marL="0" indent="0">
              <a:spcBef>
                <a:spcPts val="0"/>
              </a:spcBef>
              <a:buNone/>
            </a:pPr>
            <a:endParaRPr lang="en-GB" sz="3600" b="1" dirty="0"/>
          </a:p>
        </p:txBody>
      </p:sp>
      <p:cxnSp>
        <p:nvCxnSpPr>
          <p:cNvPr id="7" name="Straight Connector 6">
            <a:extLst>
              <a:ext uri="{FF2B5EF4-FFF2-40B4-BE49-F238E27FC236}">
                <a16:creationId xmlns:a16="http://schemas.microsoft.com/office/drawing/2014/main" id="{ADA0E996-CFCD-4322-9BCF-1BD7E6134762}"/>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3A63E34-07E1-4CB7-BDA5-91F2EF4C72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3804778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6BF7002-1FAF-4624-BF27-A81EB4548B39}"/>
              </a:ext>
            </a:extLst>
          </p:cNvPr>
          <p:cNvSpPr>
            <a:spLocks noGrp="1"/>
          </p:cNvSpPr>
          <p:nvPr>
            <p:ph type="title"/>
          </p:nvPr>
        </p:nvSpPr>
        <p:spPr>
          <a:xfrm>
            <a:off x="838200" y="365125"/>
            <a:ext cx="10515600" cy="1325563"/>
          </a:xfrm>
        </p:spPr>
        <p:txBody>
          <a:bodyPr/>
          <a:lstStyle/>
          <a:p>
            <a:r>
              <a:rPr lang="en-GB" dirty="0"/>
              <a:t>Supporting materials</a:t>
            </a:r>
          </a:p>
        </p:txBody>
      </p:sp>
      <p:sp>
        <p:nvSpPr>
          <p:cNvPr id="10" name="Content Placeholder 2">
            <a:extLst>
              <a:ext uri="{FF2B5EF4-FFF2-40B4-BE49-F238E27FC236}">
                <a16:creationId xmlns:a16="http://schemas.microsoft.com/office/drawing/2014/main" id="{412C539A-9A6D-425E-A605-2892912DB554}"/>
              </a:ext>
            </a:extLst>
          </p:cNvPr>
          <p:cNvSpPr>
            <a:spLocks noGrp="1"/>
          </p:cNvSpPr>
          <p:nvPr>
            <p:ph idx="1"/>
          </p:nvPr>
        </p:nvSpPr>
        <p:spPr>
          <a:xfrm>
            <a:off x="838200" y="1825625"/>
            <a:ext cx="10515600" cy="4351338"/>
          </a:xfrm>
        </p:spPr>
        <p:txBody>
          <a:bodyPr>
            <a:normAutofit fontScale="70000" lnSpcReduction="20000"/>
          </a:bodyPr>
          <a:lstStyle/>
          <a:p>
            <a:pPr marL="0" indent="0">
              <a:spcBef>
                <a:spcPts val="0"/>
              </a:spcBef>
              <a:buNone/>
            </a:pPr>
            <a:r>
              <a:rPr lang="en-GB" sz="3200" dirty="0"/>
              <a:t>Guidance materials to support you throughout the Annual Monitoring process can be found via the SEO website at:</a:t>
            </a:r>
          </a:p>
          <a:p>
            <a:pPr marL="0" indent="0">
              <a:lnSpc>
                <a:spcPct val="120000"/>
              </a:lnSpc>
              <a:spcBef>
                <a:spcPts val="0"/>
              </a:spcBef>
              <a:buNone/>
            </a:pPr>
            <a:endParaRPr lang="en-GB" sz="3200" dirty="0"/>
          </a:p>
          <a:p>
            <a:pPr marL="0" indent="0" algn="ctr">
              <a:lnSpc>
                <a:spcPct val="120000"/>
              </a:lnSpc>
              <a:spcBef>
                <a:spcPts val="0"/>
              </a:spcBef>
              <a:buNone/>
            </a:pPr>
            <a:r>
              <a:rPr lang="en-GB" sz="4400" b="1" u="sng" dirty="0">
                <a:hlinkClick r:id="rId2"/>
              </a:rPr>
              <a:t>tinyurl.com/UoBAM</a:t>
            </a:r>
            <a:endParaRPr lang="en-GB" sz="4400" b="1" u="sng" dirty="0"/>
          </a:p>
          <a:p>
            <a:pPr marL="0" indent="0" algn="ctr">
              <a:lnSpc>
                <a:spcPct val="120000"/>
              </a:lnSpc>
              <a:spcBef>
                <a:spcPts val="0"/>
              </a:spcBef>
              <a:buNone/>
            </a:pPr>
            <a:r>
              <a:rPr lang="en-GB" sz="2000" dirty="0"/>
              <a:t>(short link forwards automatically to </a:t>
            </a:r>
            <a:r>
              <a:rPr lang="en-GB" sz="2000" dirty="0">
                <a:hlinkClick r:id="rId3"/>
              </a:rPr>
              <a:t>https://hub.bolton.ac.uk/Quality/RM/AnnualMonitoring/Home.aspx</a:t>
            </a:r>
            <a:r>
              <a:rPr lang="en-GB" sz="2000" dirty="0"/>
              <a:t>)</a:t>
            </a:r>
          </a:p>
          <a:p>
            <a:pPr marL="0" indent="0" algn="ctr">
              <a:spcBef>
                <a:spcPts val="0"/>
              </a:spcBef>
              <a:buNone/>
            </a:pPr>
            <a:endParaRPr lang="en-GB" sz="4400" b="1" u="sng" dirty="0"/>
          </a:p>
          <a:p>
            <a:pPr marL="0" indent="0">
              <a:lnSpc>
                <a:spcPct val="120000"/>
              </a:lnSpc>
              <a:spcBef>
                <a:spcPts val="0"/>
              </a:spcBef>
              <a:buNone/>
            </a:pPr>
            <a:r>
              <a:rPr lang="en-GB" sz="3200" dirty="0"/>
              <a:t>This includes:</a:t>
            </a:r>
          </a:p>
          <a:p>
            <a:pPr>
              <a:lnSpc>
                <a:spcPct val="120000"/>
              </a:lnSpc>
              <a:spcBef>
                <a:spcPts val="0"/>
              </a:spcBef>
            </a:pPr>
            <a:r>
              <a:rPr lang="en-GB" sz="3200" b="1" dirty="0"/>
              <a:t>Annual Monitoring Guidelines 2023-24 – contains all details!</a:t>
            </a:r>
          </a:p>
          <a:p>
            <a:pPr>
              <a:lnSpc>
                <a:spcPct val="120000"/>
              </a:lnSpc>
              <a:spcBef>
                <a:spcPts val="0"/>
              </a:spcBef>
            </a:pPr>
            <a:r>
              <a:rPr lang="en-GB" sz="3200" b="1" dirty="0"/>
              <a:t>Programme Plan template (form AM1)</a:t>
            </a:r>
          </a:p>
          <a:p>
            <a:pPr>
              <a:lnSpc>
                <a:spcPct val="120000"/>
              </a:lnSpc>
              <a:spcBef>
                <a:spcPts val="0"/>
              </a:spcBef>
            </a:pPr>
            <a:r>
              <a:rPr lang="en-GB" sz="3200" dirty="0"/>
              <a:t>SQEP template (form AM2)</a:t>
            </a:r>
          </a:p>
          <a:p>
            <a:pPr>
              <a:lnSpc>
                <a:spcPct val="120000"/>
              </a:lnSpc>
              <a:spcBef>
                <a:spcPts val="0"/>
              </a:spcBef>
            </a:pPr>
            <a:r>
              <a:rPr lang="en-GB" sz="3200" dirty="0"/>
              <a:t>Partnership Oversight and Development Handbook 2023-24</a:t>
            </a:r>
          </a:p>
          <a:p>
            <a:pPr>
              <a:lnSpc>
                <a:spcPct val="120000"/>
              </a:lnSpc>
              <a:spcBef>
                <a:spcPts val="0"/>
              </a:spcBef>
            </a:pPr>
            <a:r>
              <a:rPr lang="en-GB" sz="3200" dirty="0"/>
              <a:t>Best Practice Curriculum Guide</a:t>
            </a:r>
          </a:p>
          <a:p>
            <a:pPr>
              <a:lnSpc>
                <a:spcPct val="120000"/>
              </a:lnSpc>
              <a:spcBef>
                <a:spcPts val="0"/>
              </a:spcBef>
            </a:pPr>
            <a:r>
              <a:rPr lang="en-GB" sz="3200" dirty="0"/>
              <a:t>UNIPULSE How To Guide</a:t>
            </a:r>
          </a:p>
        </p:txBody>
      </p:sp>
      <p:cxnSp>
        <p:nvCxnSpPr>
          <p:cNvPr id="7" name="Straight Connector 6">
            <a:extLst>
              <a:ext uri="{FF2B5EF4-FFF2-40B4-BE49-F238E27FC236}">
                <a16:creationId xmlns:a16="http://schemas.microsoft.com/office/drawing/2014/main" id="{ADA0E996-CFCD-4322-9BCF-1BD7E6134762}"/>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5254649B-7782-44AD-B907-E034C2D0E8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2722566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CD62DA-EC23-4DA7-B7B1-B361439261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531" y="1455191"/>
            <a:ext cx="2887109" cy="1167404"/>
          </a:xfrm>
          <a:prstGeom prst="rect">
            <a:avLst/>
          </a:prstGeom>
        </p:spPr>
      </p:pic>
      <p:sp>
        <p:nvSpPr>
          <p:cNvPr id="7" name="TextBox 6">
            <a:extLst>
              <a:ext uri="{FF2B5EF4-FFF2-40B4-BE49-F238E27FC236}">
                <a16:creationId xmlns:a16="http://schemas.microsoft.com/office/drawing/2014/main" id="{E8F16B9D-ACB4-495F-8FDA-9ABB6892A843}"/>
              </a:ext>
            </a:extLst>
          </p:cNvPr>
          <p:cNvSpPr txBox="1"/>
          <p:nvPr/>
        </p:nvSpPr>
        <p:spPr>
          <a:xfrm>
            <a:off x="570193" y="3298023"/>
            <a:ext cx="2834237" cy="830997"/>
          </a:xfrm>
          <a:prstGeom prst="rect">
            <a:avLst/>
          </a:prstGeom>
          <a:noFill/>
        </p:spPr>
        <p:txBody>
          <a:bodyPr wrap="none" rtlCol="0">
            <a:spAutoFit/>
          </a:bodyPr>
          <a:lstStyle/>
          <a:p>
            <a:r>
              <a:rPr lang="en-GB" sz="4800" b="1" dirty="0"/>
              <a:t>Thank you</a:t>
            </a:r>
          </a:p>
        </p:txBody>
      </p:sp>
      <p:sp>
        <p:nvSpPr>
          <p:cNvPr id="11" name="TextBox 10">
            <a:extLst>
              <a:ext uri="{FF2B5EF4-FFF2-40B4-BE49-F238E27FC236}">
                <a16:creationId xmlns:a16="http://schemas.microsoft.com/office/drawing/2014/main" id="{B2EB53CB-CCCE-4BA3-80DA-780CF82186D8}"/>
              </a:ext>
            </a:extLst>
          </p:cNvPr>
          <p:cNvSpPr txBox="1"/>
          <p:nvPr/>
        </p:nvSpPr>
        <p:spPr>
          <a:xfrm>
            <a:off x="570193" y="4729519"/>
            <a:ext cx="11029624" cy="954107"/>
          </a:xfrm>
          <a:prstGeom prst="rect">
            <a:avLst/>
          </a:prstGeom>
          <a:noFill/>
        </p:spPr>
        <p:txBody>
          <a:bodyPr wrap="square" rtlCol="0">
            <a:spAutoFit/>
          </a:bodyPr>
          <a:lstStyle/>
          <a:p>
            <a:r>
              <a:rPr lang="en-GB" sz="2800" dirty="0"/>
              <a:t>There will now be a live demonstration showing you how to access and explore data in UNIPULSE, followed by a Q&amp;A</a:t>
            </a:r>
          </a:p>
        </p:txBody>
      </p:sp>
      <p:cxnSp>
        <p:nvCxnSpPr>
          <p:cNvPr id="12" name="Straight Connector 11">
            <a:extLst>
              <a:ext uri="{FF2B5EF4-FFF2-40B4-BE49-F238E27FC236}">
                <a16:creationId xmlns:a16="http://schemas.microsoft.com/office/drawing/2014/main" id="{8732F4E5-8420-49BA-AD06-F3E15A5DCC1F}"/>
              </a:ext>
            </a:extLst>
          </p:cNvPr>
          <p:cNvCxnSpPr>
            <a:cxnSpLocks/>
          </p:cNvCxnSpPr>
          <p:nvPr/>
        </p:nvCxnSpPr>
        <p:spPr>
          <a:xfrm>
            <a:off x="-8709" y="4406537"/>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85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0DD-482B-4734-99FE-57D810FA5B7B}"/>
              </a:ext>
            </a:extLst>
          </p:cNvPr>
          <p:cNvSpPr>
            <a:spLocks noGrp="1"/>
          </p:cNvSpPr>
          <p:nvPr>
            <p:ph type="title"/>
          </p:nvPr>
        </p:nvSpPr>
        <p:spPr/>
        <p:txBody>
          <a:bodyPr/>
          <a:lstStyle/>
          <a:p>
            <a:r>
              <a:rPr lang="en-GB" dirty="0"/>
              <a:t>Attention</a:t>
            </a:r>
          </a:p>
        </p:txBody>
      </p:sp>
      <p:sp>
        <p:nvSpPr>
          <p:cNvPr id="3" name="Content Placeholder 2">
            <a:extLst>
              <a:ext uri="{FF2B5EF4-FFF2-40B4-BE49-F238E27FC236}">
                <a16:creationId xmlns:a16="http://schemas.microsoft.com/office/drawing/2014/main" id="{D7132179-739A-4371-9909-FAD7046A0187}"/>
              </a:ext>
            </a:extLst>
          </p:cNvPr>
          <p:cNvSpPr>
            <a:spLocks noGrp="1"/>
          </p:cNvSpPr>
          <p:nvPr>
            <p:ph idx="1"/>
          </p:nvPr>
        </p:nvSpPr>
        <p:spPr/>
        <p:txBody>
          <a:bodyPr>
            <a:normAutofit lnSpcReduction="10000"/>
          </a:bodyPr>
          <a:lstStyle/>
          <a:p>
            <a:pPr marL="0" indent="0">
              <a:buNone/>
            </a:pPr>
            <a:r>
              <a:rPr lang="en-GB" sz="6000" dirty="0">
                <a:solidFill>
                  <a:srgbClr val="FF0000"/>
                </a:solidFill>
                <a:effectLst/>
                <a:latin typeface="Cambria Math" panose="02040503050406030204" pitchFamily="18" charset="0"/>
              </a:rPr>
              <a:t>◉ </a:t>
            </a:r>
            <a:r>
              <a:rPr lang="en-GB" sz="5400" b="1" dirty="0">
                <a:effectLst/>
                <a:latin typeface="Calibri" panose="020F0502020204030204" pitchFamily="34" charset="0"/>
                <a:cs typeface="Calibri" panose="020F0502020204030204" pitchFamily="34" charset="0"/>
              </a:rPr>
              <a:t>This webinar is being recorded</a:t>
            </a:r>
            <a:endParaRPr lang="en-GB" sz="6000" b="1" dirty="0">
              <a:effectLst/>
              <a:latin typeface="Calibri" panose="020F0502020204030204" pitchFamily="34" charset="0"/>
              <a:cs typeface="Calibri" panose="020F0502020204030204" pitchFamily="34" charset="0"/>
            </a:endParaRPr>
          </a:p>
          <a:p>
            <a:pPr marL="0" indent="0">
              <a:buNone/>
            </a:pPr>
            <a:endParaRPr lang="en-GB" sz="3200" dirty="0">
              <a:latin typeface="Calibri" panose="020F0502020204030204" pitchFamily="34" charset="0"/>
              <a:cs typeface="Calibri" panose="020F0502020204030204" pitchFamily="34" charset="0"/>
            </a:endParaRPr>
          </a:p>
          <a:p>
            <a:pPr marL="0" indent="0">
              <a:buNone/>
            </a:pPr>
            <a:r>
              <a:rPr lang="en-GB" sz="3200" dirty="0">
                <a:latin typeface="Calibri" panose="020F0502020204030204" pitchFamily="34" charset="0"/>
                <a:cs typeface="Calibri" panose="020F0502020204030204" pitchFamily="34" charset="0"/>
              </a:rPr>
              <a:t>Today’s webinar is being recorded and may be published, in part or whole, as a supporting material for Annual Monitoring via the SEO webpages.</a:t>
            </a:r>
          </a:p>
          <a:p>
            <a:pPr marL="0" indent="0">
              <a:buNone/>
            </a:pPr>
            <a:r>
              <a:rPr lang="en-GB" sz="3200" dirty="0">
                <a:latin typeface="Calibri" panose="020F0502020204030204" pitchFamily="34" charset="0"/>
                <a:cs typeface="Calibri" panose="020F0502020204030204" pitchFamily="34" charset="0"/>
              </a:rPr>
              <a:t>If you do not wish to be featured in any such recording, please ensure your camera is turned off, and submit any questions using the chat function.</a:t>
            </a:r>
            <a:endParaRPr lang="en-GB" sz="8000" dirty="0">
              <a:latin typeface="Calibri" panose="020F0502020204030204" pitchFamily="34" charset="0"/>
              <a:cs typeface="Calibri" panose="020F0502020204030204" pitchFamily="34" charset="0"/>
            </a:endParaRPr>
          </a:p>
        </p:txBody>
      </p:sp>
      <p:cxnSp>
        <p:nvCxnSpPr>
          <p:cNvPr id="7" name="Straight Connector 6">
            <a:extLst>
              <a:ext uri="{FF2B5EF4-FFF2-40B4-BE49-F238E27FC236}">
                <a16:creationId xmlns:a16="http://schemas.microsoft.com/office/drawing/2014/main" id="{E60D5D1D-0423-4756-B788-CD25F25881E0}"/>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D31D94F9-980B-4520-AAC5-72CDAF608D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375842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0DD-482B-4734-99FE-57D810FA5B7B}"/>
              </a:ext>
            </a:extLst>
          </p:cNvPr>
          <p:cNvSpPr>
            <a:spLocks noGrp="1"/>
          </p:cNvSpPr>
          <p:nvPr>
            <p:ph type="title"/>
          </p:nvPr>
        </p:nvSpPr>
        <p:spPr/>
        <p:txBody>
          <a:bodyPr/>
          <a:lstStyle/>
          <a:p>
            <a:r>
              <a:rPr lang="en-GB" dirty="0"/>
              <a:t>Today’s webinar</a:t>
            </a:r>
          </a:p>
        </p:txBody>
      </p:sp>
      <p:sp>
        <p:nvSpPr>
          <p:cNvPr id="3" name="Content Placeholder 2">
            <a:extLst>
              <a:ext uri="{FF2B5EF4-FFF2-40B4-BE49-F238E27FC236}">
                <a16:creationId xmlns:a16="http://schemas.microsoft.com/office/drawing/2014/main" id="{D7132179-739A-4371-9909-FAD7046A0187}"/>
              </a:ext>
            </a:extLst>
          </p:cNvPr>
          <p:cNvSpPr>
            <a:spLocks noGrp="1"/>
          </p:cNvSpPr>
          <p:nvPr>
            <p:ph idx="1"/>
          </p:nvPr>
        </p:nvSpPr>
        <p:spPr/>
        <p:txBody>
          <a:bodyPr>
            <a:normAutofit lnSpcReduction="10000"/>
          </a:bodyPr>
          <a:lstStyle/>
          <a:p>
            <a:r>
              <a:rPr lang="en-GB" dirty="0"/>
              <a:t>What is the purpose of Annual Monitoring?</a:t>
            </a:r>
          </a:p>
          <a:p>
            <a:r>
              <a:rPr lang="en-GB" dirty="0"/>
              <a:t>What is a Programme Plan?</a:t>
            </a:r>
          </a:p>
          <a:p>
            <a:r>
              <a:rPr lang="en-GB" dirty="0"/>
              <a:t>What are the benefits of the Programme Plan?</a:t>
            </a:r>
          </a:p>
          <a:p>
            <a:r>
              <a:rPr lang="en-GB" dirty="0"/>
              <a:t>What goes into a Programme Plan?</a:t>
            </a:r>
          </a:p>
          <a:p>
            <a:r>
              <a:rPr lang="en-GB" dirty="0"/>
              <a:t>Preparing a Programme Plan</a:t>
            </a:r>
          </a:p>
          <a:p>
            <a:r>
              <a:rPr lang="en-GB" dirty="0"/>
              <a:t>UNIPULSE data</a:t>
            </a:r>
          </a:p>
          <a:p>
            <a:r>
              <a:rPr lang="en-GB" dirty="0"/>
              <a:t>Specific guidance for Off Campus Partners</a:t>
            </a:r>
          </a:p>
          <a:p>
            <a:r>
              <a:rPr lang="en-GB" dirty="0"/>
              <a:t>Changes and updates this year</a:t>
            </a:r>
          </a:p>
          <a:p>
            <a:r>
              <a:rPr lang="en-GB" dirty="0"/>
              <a:t>Key dates for your diary</a:t>
            </a:r>
          </a:p>
        </p:txBody>
      </p:sp>
      <p:cxnSp>
        <p:nvCxnSpPr>
          <p:cNvPr id="7" name="Straight Connector 6">
            <a:extLst>
              <a:ext uri="{FF2B5EF4-FFF2-40B4-BE49-F238E27FC236}">
                <a16:creationId xmlns:a16="http://schemas.microsoft.com/office/drawing/2014/main" id="{E60D5D1D-0423-4756-B788-CD25F25881E0}"/>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06AC181F-BE3A-464F-938E-530B226CC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37382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0DD-482B-4734-99FE-57D810FA5B7B}"/>
              </a:ext>
            </a:extLst>
          </p:cNvPr>
          <p:cNvSpPr>
            <a:spLocks noGrp="1"/>
          </p:cNvSpPr>
          <p:nvPr>
            <p:ph type="title"/>
          </p:nvPr>
        </p:nvSpPr>
        <p:spPr/>
        <p:txBody>
          <a:bodyPr/>
          <a:lstStyle/>
          <a:p>
            <a:r>
              <a:rPr lang="en-GB" dirty="0"/>
              <a:t>The purpose of Annual Monitoring</a:t>
            </a:r>
          </a:p>
        </p:txBody>
      </p:sp>
      <p:sp>
        <p:nvSpPr>
          <p:cNvPr id="3" name="Content Placeholder 2">
            <a:extLst>
              <a:ext uri="{FF2B5EF4-FFF2-40B4-BE49-F238E27FC236}">
                <a16:creationId xmlns:a16="http://schemas.microsoft.com/office/drawing/2014/main" id="{D7132179-739A-4371-9909-FAD7046A0187}"/>
              </a:ext>
            </a:extLst>
          </p:cNvPr>
          <p:cNvSpPr>
            <a:spLocks noGrp="1"/>
          </p:cNvSpPr>
          <p:nvPr>
            <p:ph idx="1"/>
          </p:nvPr>
        </p:nvSpPr>
        <p:spPr>
          <a:xfrm>
            <a:off x="838200" y="1825625"/>
            <a:ext cx="7086600" cy="4766764"/>
          </a:xfrm>
        </p:spPr>
        <p:txBody>
          <a:bodyPr>
            <a:normAutofit fontScale="85000" lnSpcReduction="20000"/>
          </a:bodyPr>
          <a:lstStyle/>
          <a:p>
            <a:r>
              <a:rPr lang="en-GB" dirty="0"/>
              <a:t>The Programme Plan is the first building block in Annual Monitoring, providing vital data at programme level on which Subject Quality Enhancement Plans (SQEPs) and the University Quality Enhancement Plan (UQEP) can then be built</a:t>
            </a:r>
          </a:p>
          <a:p>
            <a:r>
              <a:rPr lang="en-GB" dirty="0"/>
              <a:t>Has impact at programme level by refocussing energies to address problem areas and identify and disseminate good practice to build on successes, enhancing students’ experience and outcomes</a:t>
            </a:r>
          </a:p>
          <a:p>
            <a:r>
              <a:rPr lang="en-GB" dirty="0"/>
              <a:t>Programme Plans feed through into Subject Quality Enhancement Plans (SQEPs), impacting planning across a set of programmes within a Subject area</a:t>
            </a:r>
          </a:p>
          <a:p>
            <a:r>
              <a:rPr lang="en-GB" dirty="0"/>
              <a:t>Programme Plans and SQEPs both feed into the University Quality Enhancement Plan (UQEP), impacting short- and long-term planning at the institutional level</a:t>
            </a:r>
          </a:p>
        </p:txBody>
      </p:sp>
      <p:cxnSp>
        <p:nvCxnSpPr>
          <p:cNvPr id="7" name="Straight Connector 6">
            <a:extLst>
              <a:ext uri="{FF2B5EF4-FFF2-40B4-BE49-F238E27FC236}">
                <a16:creationId xmlns:a16="http://schemas.microsoft.com/office/drawing/2014/main" id="{23592279-906C-4D0E-B3D9-311CDFF793F3}"/>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24040297-D122-4EA0-92AD-C09495AD8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
        <p:nvSpPr>
          <p:cNvPr id="9" name="Rectangle: Rounded Corners 8">
            <a:extLst>
              <a:ext uri="{FF2B5EF4-FFF2-40B4-BE49-F238E27FC236}">
                <a16:creationId xmlns:a16="http://schemas.microsoft.com/office/drawing/2014/main" id="{C85BDDAA-5429-4338-8F09-8EE243D34B33}"/>
              </a:ext>
            </a:extLst>
          </p:cNvPr>
          <p:cNvSpPr/>
          <p:nvPr/>
        </p:nvSpPr>
        <p:spPr>
          <a:xfrm>
            <a:off x="7870371" y="1979660"/>
            <a:ext cx="1750423" cy="56388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a:solidFill>
                  <a:sysClr val="windowText" lastClr="000000"/>
                </a:solidFill>
              </a:rPr>
              <a:t>Programme Plan</a:t>
            </a:r>
          </a:p>
        </p:txBody>
      </p:sp>
      <p:sp>
        <p:nvSpPr>
          <p:cNvPr id="10" name="Rectangle: Rounded Corners 9">
            <a:extLst>
              <a:ext uri="{FF2B5EF4-FFF2-40B4-BE49-F238E27FC236}">
                <a16:creationId xmlns:a16="http://schemas.microsoft.com/office/drawing/2014/main" id="{300517E5-275F-4ABB-9C19-59ED80A3D518}"/>
              </a:ext>
            </a:extLst>
          </p:cNvPr>
          <p:cNvSpPr/>
          <p:nvPr/>
        </p:nvSpPr>
        <p:spPr>
          <a:xfrm>
            <a:off x="7870371" y="3107420"/>
            <a:ext cx="1750423" cy="1071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600" dirty="0">
                <a:solidFill>
                  <a:sysClr val="windowText" lastClr="000000"/>
                </a:solidFill>
              </a:rPr>
              <a:t>Subject Quality Enhancement Plan (SQEP)</a:t>
            </a:r>
          </a:p>
        </p:txBody>
      </p:sp>
      <p:sp>
        <p:nvSpPr>
          <p:cNvPr id="11" name="Arrow: Down 10">
            <a:extLst>
              <a:ext uri="{FF2B5EF4-FFF2-40B4-BE49-F238E27FC236}">
                <a16:creationId xmlns:a16="http://schemas.microsoft.com/office/drawing/2014/main" id="{9F5BEA6A-1A41-40CF-99C7-FBA139882E27}"/>
              </a:ext>
            </a:extLst>
          </p:cNvPr>
          <p:cNvSpPr/>
          <p:nvPr/>
        </p:nvSpPr>
        <p:spPr>
          <a:xfrm>
            <a:off x="8654142" y="2543540"/>
            <a:ext cx="182880" cy="50795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2" name="Arrow: Down 11">
            <a:extLst>
              <a:ext uri="{FF2B5EF4-FFF2-40B4-BE49-F238E27FC236}">
                <a16:creationId xmlns:a16="http://schemas.microsoft.com/office/drawing/2014/main" id="{B560114F-582B-44E6-B240-F75EB8CE214F}"/>
              </a:ext>
            </a:extLst>
          </p:cNvPr>
          <p:cNvSpPr/>
          <p:nvPr/>
        </p:nvSpPr>
        <p:spPr>
          <a:xfrm>
            <a:off x="8654143" y="4179258"/>
            <a:ext cx="182880" cy="50795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C74EA70E-B4F0-4E76-9A72-CA7A5F4D48E0}"/>
              </a:ext>
            </a:extLst>
          </p:cNvPr>
          <p:cNvSpPr/>
          <p:nvPr/>
        </p:nvSpPr>
        <p:spPr>
          <a:xfrm>
            <a:off x="7870371" y="4743138"/>
            <a:ext cx="1750423" cy="1071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ysClr val="windowText" lastClr="000000"/>
                </a:solidFill>
              </a:rPr>
              <a:t>University Quality Enhancement Plan (UQEP)</a:t>
            </a:r>
          </a:p>
        </p:txBody>
      </p:sp>
      <p:sp>
        <p:nvSpPr>
          <p:cNvPr id="17" name="Arrow: Right 16">
            <a:extLst>
              <a:ext uri="{FF2B5EF4-FFF2-40B4-BE49-F238E27FC236}">
                <a16:creationId xmlns:a16="http://schemas.microsoft.com/office/drawing/2014/main" id="{0120630B-4E48-493B-AF88-8FBE78C863D3}"/>
              </a:ext>
            </a:extLst>
          </p:cNvPr>
          <p:cNvSpPr/>
          <p:nvPr/>
        </p:nvSpPr>
        <p:spPr>
          <a:xfrm>
            <a:off x="9620794" y="2165487"/>
            <a:ext cx="592182" cy="19222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E133AB3F-C4E5-4B39-B255-3507A446A00A}"/>
              </a:ext>
            </a:extLst>
          </p:cNvPr>
          <p:cNvSpPr/>
          <p:nvPr/>
        </p:nvSpPr>
        <p:spPr>
          <a:xfrm>
            <a:off x="9620794" y="3547226"/>
            <a:ext cx="592182" cy="19222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D97DF5F3-76AE-405B-BA23-474CA9F1C25C}"/>
              </a:ext>
            </a:extLst>
          </p:cNvPr>
          <p:cNvSpPr/>
          <p:nvPr/>
        </p:nvSpPr>
        <p:spPr>
          <a:xfrm>
            <a:off x="9620794" y="5182944"/>
            <a:ext cx="592182" cy="19222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C50D757F-133C-4199-964E-A9D3363DBF7E}"/>
              </a:ext>
            </a:extLst>
          </p:cNvPr>
          <p:cNvSpPr txBox="1"/>
          <p:nvPr/>
        </p:nvSpPr>
        <p:spPr>
          <a:xfrm>
            <a:off x="10227026" y="1966459"/>
            <a:ext cx="1736373" cy="577081"/>
          </a:xfrm>
          <a:prstGeom prst="rect">
            <a:avLst/>
          </a:prstGeom>
          <a:noFill/>
        </p:spPr>
        <p:txBody>
          <a:bodyPr wrap="none" rtlCol="0">
            <a:spAutoFit/>
          </a:bodyPr>
          <a:lstStyle/>
          <a:p>
            <a:r>
              <a:rPr lang="en-GB" sz="1050" b="1" dirty="0"/>
              <a:t>Programme future planning</a:t>
            </a:r>
          </a:p>
          <a:p>
            <a:r>
              <a:rPr lang="en-GB" sz="1050" b="1" dirty="0"/>
              <a:t>Local planning</a:t>
            </a:r>
          </a:p>
          <a:p>
            <a:r>
              <a:rPr lang="en-GB" sz="1050" b="1" dirty="0"/>
              <a:t>Impact on students</a:t>
            </a:r>
          </a:p>
        </p:txBody>
      </p:sp>
      <p:sp>
        <p:nvSpPr>
          <p:cNvPr id="21" name="TextBox 20">
            <a:extLst>
              <a:ext uri="{FF2B5EF4-FFF2-40B4-BE49-F238E27FC236}">
                <a16:creationId xmlns:a16="http://schemas.microsoft.com/office/drawing/2014/main" id="{34C777F0-A7EE-4B51-940B-A8E9244A3A07}"/>
              </a:ext>
            </a:extLst>
          </p:cNvPr>
          <p:cNvSpPr txBox="1"/>
          <p:nvPr/>
        </p:nvSpPr>
        <p:spPr>
          <a:xfrm>
            <a:off x="10227026" y="3274007"/>
            <a:ext cx="1531188" cy="738664"/>
          </a:xfrm>
          <a:prstGeom prst="rect">
            <a:avLst/>
          </a:prstGeom>
          <a:noFill/>
        </p:spPr>
        <p:txBody>
          <a:bodyPr wrap="none" rtlCol="0">
            <a:spAutoFit/>
          </a:bodyPr>
          <a:lstStyle/>
          <a:p>
            <a:r>
              <a:rPr lang="en-GB" sz="1050" b="1" dirty="0"/>
              <a:t>Subject level planning</a:t>
            </a:r>
          </a:p>
          <a:p>
            <a:r>
              <a:rPr lang="en-GB" sz="1050" b="1" dirty="0"/>
              <a:t>Sub-institutional impact</a:t>
            </a:r>
          </a:p>
          <a:p>
            <a:r>
              <a:rPr lang="en-GB" sz="1050" b="1" dirty="0"/>
              <a:t>Impact on students</a:t>
            </a:r>
          </a:p>
          <a:p>
            <a:r>
              <a:rPr lang="en-GB" sz="1050" b="1" dirty="0"/>
              <a:t>Strategic direction</a:t>
            </a:r>
          </a:p>
        </p:txBody>
      </p:sp>
      <p:sp>
        <p:nvSpPr>
          <p:cNvPr id="22" name="TextBox 21">
            <a:extLst>
              <a:ext uri="{FF2B5EF4-FFF2-40B4-BE49-F238E27FC236}">
                <a16:creationId xmlns:a16="http://schemas.microsoft.com/office/drawing/2014/main" id="{BBBBFAE0-11C8-42DD-AC31-39B475F27DA5}"/>
              </a:ext>
            </a:extLst>
          </p:cNvPr>
          <p:cNvSpPr txBox="1"/>
          <p:nvPr/>
        </p:nvSpPr>
        <p:spPr>
          <a:xfrm>
            <a:off x="10227026" y="4828934"/>
            <a:ext cx="1641796" cy="900246"/>
          </a:xfrm>
          <a:prstGeom prst="rect">
            <a:avLst/>
          </a:prstGeom>
          <a:noFill/>
        </p:spPr>
        <p:txBody>
          <a:bodyPr wrap="none" rtlCol="0">
            <a:spAutoFit/>
          </a:bodyPr>
          <a:lstStyle/>
          <a:p>
            <a:r>
              <a:rPr lang="en-GB" sz="1050" b="1" dirty="0"/>
              <a:t>Long-term planning</a:t>
            </a:r>
          </a:p>
          <a:p>
            <a:r>
              <a:rPr lang="en-GB" sz="1050" b="1" dirty="0"/>
              <a:t>5 year plan and objectives</a:t>
            </a:r>
          </a:p>
          <a:p>
            <a:r>
              <a:rPr lang="en-GB" sz="1050" b="1" dirty="0"/>
              <a:t>Strategy and policy</a:t>
            </a:r>
          </a:p>
          <a:p>
            <a:r>
              <a:rPr lang="en-GB" sz="1050" b="1" dirty="0"/>
              <a:t>Regulatory compliance</a:t>
            </a:r>
          </a:p>
          <a:p>
            <a:r>
              <a:rPr lang="en-GB" sz="1050" b="1" dirty="0"/>
              <a:t>Quality and enhancement</a:t>
            </a:r>
          </a:p>
        </p:txBody>
      </p:sp>
    </p:spTree>
    <p:extLst>
      <p:ext uri="{BB962C8B-B14F-4D97-AF65-F5344CB8AC3E}">
        <p14:creationId xmlns:p14="http://schemas.microsoft.com/office/powerpoint/2010/main" val="255622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0DD-482B-4734-99FE-57D810FA5B7B}"/>
              </a:ext>
            </a:extLst>
          </p:cNvPr>
          <p:cNvSpPr>
            <a:spLocks noGrp="1"/>
          </p:cNvSpPr>
          <p:nvPr>
            <p:ph type="title"/>
          </p:nvPr>
        </p:nvSpPr>
        <p:spPr/>
        <p:txBody>
          <a:bodyPr/>
          <a:lstStyle/>
          <a:p>
            <a:r>
              <a:rPr lang="en-GB" dirty="0"/>
              <a:t>The Programme Plan</a:t>
            </a:r>
          </a:p>
        </p:txBody>
      </p:sp>
      <p:sp>
        <p:nvSpPr>
          <p:cNvPr id="3" name="Content Placeholder 2">
            <a:extLst>
              <a:ext uri="{FF2B5EF4-FFF2-40B4-BE49-F238E27FC236}">
                <a16:creationId xmlns:a16="http://schemas.microsoft.com/office/drawing/2014/main" id="{D7132179-739A-4371-9909-FAD7046A0187}"/>
              </a:ext>
            </a:extLst>
          </p:cNvPr>
          <p:cNvSpPr>
            <a:spLocks noGrp="1"/>
          </p:cNvSpPr>
          <p:nvPr>
            <p:ph idx="1"/>
          </p:nvPr>
        </p:nvSpPr>
        <p:spPr/>
        <p:txBody>
          <a:bodyPr>
            <a:normAutofit/>
          </a:bodyPr>
          <a:lstStyle/>
          <a:p>
            <a:r>
              <a:rPr lang="en-GB" dirty="0"/>
              <a:t>Assesses the performance of a University of Bolton programme or programme cluster</a:t>
            </a:r>
          </a:p>
          <a:p>
            <a:r>
              <a:rPr lang="en-GB" dirty="0"/>
              <a:t>Evaluates core metrics, University KPIs and contextual information to assess performance </a:t>
            </a:r>
            <a:r>
              <a:rPr lang="en-GB" b="1" dirty="0"/>
              <a:t>in the academic year 2022-23</a:t>
            </a:r>
          </a:p>
          <a:p>
            <a:r>
              <a:rPr lang="en-GB" dirty="0"/>
              <a:t>You add your analysis, evaluation and relevant context to discuss the performance, trends, direction of travel</a:t>
            </a:r>
          </a:p>
          <a:p>
            <a:r>
              <a:rPr lang="en-GB" dirty="0"/>
              <a:t>These inform the</a:t>
            </a:r>
            <a:r>
              <a:rPr lang="en-GB" b="1" dirty="0"/>
              <a:t> Action Plan</a:t>
            </a:r>
            <a:r>
              <a:rPr lang="en-GB" dirty="0"/>
              <a:t> for the year to come, identifying good practice to be scaled and built upon, and areas for improvement to be addressed over the coming year</a:t>
            </a:r>
          </a:p>
        </p:txBody>
      </p:sp>
      <p:cxnSp>
        <p:nvCxnSpPr>
          <p:cNvPr id="7" name="Straight Connector 6">
            <a:extLst>
              <a:ext uri="{FF2B5EF4-FFF2-40B4-BE49-F238E27FC236}">
                <a16:creationId xmlns:a16="http://schemas.microsoft.com/office/drawing/2014/main" id="{F417B5EF-0686-4F39-A1A1-DAFDC7E56080}"/>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1706E56-8377-4677-9C74-2AD78FD9C9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2056211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0DD-482B-4734-99FE-57D810FA5B7B}"/>
              </a:ext>
            </a:extLst>
          </p:cNvPr>
          <p:cNvSpPr>
            <a:spLocks noGrp="1"/>
          </p:cNvSpPr>
          <p:nvPr>
            <p:ph type="title"/>
          </p:nvPr>
        </p:nvSpPr>
        <p:spPr/>
        <p:txBody>
          <a:bodyPr/>
          <a:lstStyle/>
          <a:p>
            <a:r>
              <a:rPr lang="en-GB" dirty="0"/>
              <a:t>The benefits of the Programme Plan</a:t>
            </a:r>
          </a:p>
        </p:txBody>
      </p:sp>
      <p:sp>
        <p:nvSpPr>
          <p:cNvPr id="3" name="Content Placeholder 2">
            <a:extLst>
              <a:ext uri="{FF2B5EF4-FFF2-40B4-BE49-F238E27FC236}">
                <a16:creationId xmlns:a16="http://schemas.microsoft.com/office/drawing/2014/main" id="{D7132179-739A-4371-9909-FAD7046A0187}"/>
              </a:ext>
            </a:extLst>
          </p:cNvPr>
          <p:cNvSpPr>
            <a:spLocks noGrp="1"/>
          </p:cNvSpPr>
          <p:nvPr>
            <p:ph idx="1"/>
          </p:nvPr>
        </p:nvSpPr>
        <p:spPr/>
        <p:txBody>
          <a:bodyPr>
            <a:normAutofit lnSpcReduction="10000"/>
          </a:bodyPr>
          <a:lstStyle/>
          <a:p>
            <a:r>
              <a:rPr lang="en-GB" dirty="0"/>
              <a:t>A chance to pause, assess and refocus efforts</a:t>
            </a:r>
          </a:p>
          <a:p>
            <a:r>
              <a:rPr lang="en-GB" dirty="0"/>
              <a:t>Reflect on what has gone well; what has improved student experience and outcomes; what has had an impact on learners – celebrate, build upon and disseminate good practice</a:t>
            </a:r>
          </a:p>
          <a:p>
            <a:r>
              <a:rPr lang="en-GB" dirty="0"/>
              <a:t>Proactively identify new and ongoing challenges and problems – take ownership, give shape to challenges and forge a plan</a:t>
            </a:r>
          </a:p>
          <a:p>
            <a:r>
              <a:rPr lang="en-GB" dirty="0"/>
              <a:t>Improves students’ experience and outcomes – leading to happier, more engaged students achieving better on their programme(s)</a:t>
            </a:r>
          </a:p>
          <a:p>
            <a:r>
              <a:rPr lang="en-GB" dirty="0"/>
              <a:t>A chance to make sure the core quality issues are in hand – so you can focus on your teaching and your students</a:t>
            </a:r>
          </a:p>
        </p:txBody>
      </p:sp>
      <p:cxnSp>
        <p:nvCxnSpPr>
          <p:cNvPr id="7" name="Straight Connector 6">
            <a:extLst>
              <a:ext uri="{FF2B5EF4-FFF2-40B4-BE49-F238E27FC236}">
                <a16:creationId xmlns:a16="http://schemas.microsoft.com/office/drawing/2014/main" id="{2BB1CEC7-9D44-48F3-9CDC-82DF3F4F990D}"/>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6FC88296-150B-43A5-99F2-A152147487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344856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0DD-482B-4734-99FE-57D810FA5B7B}"/>
              </a:ext>
            </a:extLst>
          </p:cNvPr>
          <p:cNvSpPr>
            <a:spLocks noGrp="1"/>
          </p:cNvSpPr>
          <p:nvPr>
            <p:ph type="title"/>
          </p:nvPr>
        </p:nvSpPr>
        <p:spPr/>
        <p:txBody>
          <a:bodyPr/>
          <a:lstStyle/>
          <a:p>
            <a:r>
              <a:rPr lang="en-GB" dirty="0"/>
              <a:t>What goes into a Programme Plan</a:t>
            </a:r>
          </a:p>
        </p:txBody>
      </p:sp>
      <p:sp>
        <p:nvSpPr>
          <p:cNvPr id="12" name="Arrow: Right 11">
            <a:extLst>
              <a:ext uri="{FF2B5EF4-FFF2-40B4-BE49-F238E27FC236}">
                <a16:creationId xmlns:a16="http://schemas.microsoft.com/office/drawing/2014/main" id="{23C70688-6860-4EB3-A58F-83A9B2FFB1DE}"/>
              </a:ext>
            </a:extLst>
          </p:cNvPr>
          <p:cNvSpPr/>
          <p:nvPr/>
        </p:nvSpPr>
        <p:spPr>
          <a:xfrm rot="561702">
            <a:off x="918171" y="3636238"/>
            <a:ext cx="2598117" cy="1195979"/>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ysClr val="windowText" lastClr="000000"/>
                </a:solidFill>
              </a:rPr>
              <a:t>Data from UNIPULSE</a:t>
            </a:r>
          </a:p>
        </p:txBody>
      </p:sp>
      <p:sp>
        <p:nvSpPr>
          <p:cNvPr id="13" name="Arrow: Right 12">
            <a:extLst>
              <a:ext uri="{FF2B5EF4-FFF2-40B4-BE49-F238E27FC236}">
                <a16:creationId xmlns:a16="http://schemas.microsoft.com/office/drawing/2014/main" id="{2DB6DC73-7261-4B60-9C1D-86BBDA2E7212}"/>
              </a:ext>
            </a:extLst>
          </p:cNvPr>
          <p:cNvSpPr/>
          <p:nvPr/>
        </p:nvSpPr>
        <p:spPr>
          <a:xfrm rot="20816976">
            <a:off x="142089" y="4799396"/>
            <a:ext cx="2598117" cy="1101096"/>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ysClr val="windowText" lastClr="000000"/>
                </a:solidFill>
              </a:rPr>
              <a:t>Module Evaluation data</a:t>
            </a:r>
          </a:p>
        </p:txBody>
      </p:sp>
      <p:sp>
        <p:nvSpPr>
          <p:cNvPr id="14" name="Arrow: Right 13">
            <a:extLst>
              <a:ext uri="{FF2B5EF4-FFF2-40B4-BE49-F238E27FC236}">
                <a16:creationId xmlns:a16="http://schemas.microsoft.com/office/drawing/2014/main" id="{05287C40-4DA4-412B-AF48-B89F5770B052}"/>
              </a:ext>
            </a:extLst>
          </p:cNvPr>
          <p:cNvSpPr/>
          <p:nvPr/>
        </p:nvSpPr>
        <p:spPr>
          <a:xfrm rot="20360013">
            <a:off x="943872" y="5579773"/>
            <a:ext cx="2598117" cy="1067561"/>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a:solidFill>
                  <a:sysClr val="windowText" lastClr="000000"/>
                </a:solidFill>
              </a:rPr>
              <a:t>External Examiner feedback</a:t>
            </a:r>
          </a:p>
        </p:txBody>
      </p:sp>
      <p:sp>
        <p:nvSpPr>
          <p:cNvPr id="15" name="Arrow: Right 14">
            <a:extLst>
              <a:ext uri="{FF2B5EF4-FFF2-40B4-BE49-F238E27FC236}">
                <a16:creationId xmlns:a16="http://schemas.microsoft.com/office/drawing/2014/main" id="{10BBC406-F8F1-43D9-9681-09C87240B516}"/>
              </a:ext>
            </a:extLst>
          </p:cNvPr>
          <p:cNvSpPr/>
          <p:nvPr/>
        </p:nvSpPr>
        <p:spPr>
          <a:xfrm rot="20753013" flipH="1">
            <a:off x="8478651" y="2679546"/>
            <a:ext cx="2388871" cy="1195979"/>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ysClr val="windowText" lastClr="000000"/>
                </a:solidFill>
              </a:rPr>
              <a:t>Your expertise and analysis</a:t>
            </a:r>
          </a:p>
        </p:txBody>
      </p:sp>
      <p:sp>
        <p:nvSpPr>
          <p:cNvPr id="16" name="Arrow: Right 15">
            <a:extLst>
              <a:ext uri="{FF2B5EF4-FFF2-40B4-BE49-F238E27FC236}">
                <a16:creationId xmlns:a16="http://schemas.microsoft.com/office/drawing/2014/main" id="{612D963B-054A-443F-9B10-9B619CC5CF48}"/>
              </a:ext>
            </a:extLst>
          </p:cNvPr>
          <p:cNvSpPr/>
          <p:nvPr/>
        </p:nvSpPr>
        <p:spPr>
          <a:xfrm rot="21348919" flipH="1">
            <a:off x="9411620" y="3585531"/>
            <a:ext cx="2598117" cy="1195979"/>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ysClr val="windowText" lastClr="000000"/>
                </a:solidFill>
              </a:rPr>
              <a:t>Relevant contextual info held locally</a:t>
            </a:r>
          </a:p>
        </p:txBody>
      </p:sp>
      <p:sp>
        <p:nvSpPr>
          <p:cNvPr id="17" name="Arrow: Right 16">
            <a:extLst>
              <a:ext uri="{FF2B5EF4-FFF2-40B4-BE49-F238E27FC236}">
                <a16:creationId xmlns:a16="http://schemas.microsoft.com/office/drawing/2014/main" id="{DA89DFF2-ED6B-41C7-A936-A18E99892F85}"/>
              </a:ext>
            </a:extLst>
          </p:cNvPr>
          <p:cNvSpPr/>
          <p:nvPr/>
        </p:nvSpPr>
        <p:spPr>
          <a:xfrm rot="407543" flipH="1">
            <a:off x="8438611" y="4545099"/>
            <a:ext cx="2598117" cy="1195979"/>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ysClr val="windowText" lastClr="000000"/>
                </a:solidFill>
              </a:rPr>
              <a:t>Info from last year’s Programme Plan</a:t>
            </a:r>
          </a:p>
        </p:txBody>
      </p:sp>
      <p:sp>
        <p:nvSpPr>
          <p:cNvPr id="18" name="Arrow: Right 17">
            <a:extLst>
              <a:ext uri="{FF2B5EF4-FFF2-40B4-BE49-F238E27FC236}">
                <a16:creationId xmlns:a16="http://schemas.microsoft.com/office/drawing/2014/main" id="{8461BF16-FEE4-4316-AAA5-69CA57261F35}"/>
              </a:ext>
            </a:extLst>
          </p:cNvPr>
          <p:cNvSpPr/>
          <p:nvPr/>
        </p:nvSpPr>
        <p:spPr>
          <a:xfrm rot="450711" flipH="1">
            <a:off x="9078529" y="5588790"/>
            <a:ext cx="2598117" cy="1195979"/>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ysClr val="windowText" lastClr="000000"/>
                </a:solidFill>
              </a:rPr>
              <a:t>Local planning and priorities</a:t>
            </a:r>
          </a:p>
        </p:txBody>
      </p:sp>
      <p:sp>
        <p:nvSpPr>
          <p:cNvPr id="20" name="Arrow: Right 19">
            <a:extLst>
              <a:ext uri="{FF2B5EF4-FFF2-40B4-BE49-F238E27FC236}">
                <a16:creationId xmlns:a16="http://schemas.microsoft.com/office/drawing/2014/main" id="{EA912E9F-8B3E-4E13-A70E-5995F199C709}"/>
              </a:ext>
            </a:extLst>
          </p:cNvPr>
          <p:cNvSpPr/>
          <p:nvPr/>
        </p:nvSpPr>
        <p:spPr>
          <a:xfrm>
            <a:off x="142089" y="2626130"/>
            <a:ext cx="2598117" cy="1195979"/>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ysClr val="windowText" lastClr="000000"/>
                </a:solidFill>
              </a:rPr>
              <a:t>Student feedback</a:t>
            </a:r>
          </a:p>
        </p:txBody>
      </p:sp>
      <p:sp>
        <p:nvSpPr>
          <p:cNvPr id="21" name="Arrow: Right 20">
            <a:extLst>
              <a:ext uri="{FF2B5EF4-FFF2-40B4-BE49-F238E27FC236}">
                <a16:creationId xmlns:a16="http://schemas.microsoft.com/office/drawing/2014/main" id="{BAE8F838-6A87-452C-95BF-B2E7175A7F83}"/>
              </a:ext>
            </a:extLst>
          </p:cNvPr>
          <p:cNvSpPr/>
          <p:nvPr/>
        </p:nvSpPr>
        <p:spPr>
          <a:xfrm rot="21353985" flipH="1">
            <a:off x="8873027" y="1676032"/>
            <a:ext cx="2598117" cy="1195979"/>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ysClr val="windowText" lastClr="000000"/>
                </a:solidFill>
              </a:rPr>
              <a:t>Good practice/stories of success</a:t>
            </a:r>
          </a:p>
        </p:txBody>
      </p:sp>
      <p:sp>
        <p:nvSpPr>
          <p:cNvPr id="22" name="Arrow: Right 21">
            <a:extLst>
              <a:ext uri="{FF2B5EF4-FFF2-40B4-BE49-F238E27FC236}">
                <a16:creationId xmlns:a16="http://schemas.microsoft.com/office/drawing/2014/main" id="{86A1C585-E87F-4A42-8D3C-BE77AF57B8BB}"/>
              </a:ext>
            </a:extLst>
          </p:cNvPr>
          <p:cNvSpPr/>
          <p:nvPr/>
        </p:nvSpPr>
        <p:spPr>
          <a:xfrm rot="637984">
            <a:off x="992771" y="1737488"/>
            <a:ext cx="2598117" cy="1195979"/>
          </a:xfrm>
          <a:prstGeom prst="rightArrow">
            <a:avLst>
              <a:gd name="adj1" fmla="val 43781"/>
              <a:gd name="adj2" fmla="val 6674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ysClr val="windowText" lastClr="000000"/>
                </a:solidFill>
              </a:rPr>
              <a:t>Passion for teaching and learning</a:t>
            </a:r>
          </a:p>
        </p:txBody>
      </p:sp>
      <p:pic>
        <p:nvPicPr>
          <p:cNvPr id="24" name="Picture 23">
            <a:extLst>
              <a:ext uri="{FF2B5EF4-FFF2-40B4-BE49-F238E27FC236}">
                <a16:creationId xmlns:a16="http://schemas.microsoft.com/office/drawing/2014/main" id="{062E9A4B-B500-4087-B7F4-0CED603EE49C}"/>
              </a:ext>
            </a:extLst>
          </p:cNvPr>
          <p:cNvPicPr>
            <a:picLocks noChangeAspect="1"/>
          </p:cNvPicPr>
          <p:nvPr/>
        </p:nvPicPr>
        <p:blipFill>
          <a:blip r:embed="rId2"/>
          <a:stretch>
            <a:fillRect/>
          </a:stretch>
        </p:blipFill>
        <p:spPr>
          <a:xfrm>
            <a:off x="3664221" y="1715589"/>
            <a:ext cx="4636693" cy="5142411"/>
          </a:xfrm>
          <a:prstGeom prst="rect">
            <a:avLst/>
          </a:prstGeom>
        </p:spPr>
      </p:pic>
      <p:cxnSp>
        <p:nvCxnSpPr>
          <p:cNvPr id="25" name="Straight Connector 24">
            <a:extLst>
              <a:ext uri="{FF2B5EF4-FFF2-40B4-BE49-F238E27FC236}">
                <a16:creationId xmlns:a16="http://schemas.microsoft.com/office/drawing/2014/main" id="{F55D9FE3-0582-41E3-A89D-9BAC033AF361}"/>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C8636DA8-4DF4-4941-BFCB-772C85A562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888276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0DD-482B-4734-99FE-57D810FA5B7B}"/>
              </a:ext>
            </a:extLst>
          </p:cNvPr>
          <p:cNvSpPr>
            <a:spLocks noGrp="1"/>
          </p:cNvSpPr>
          <p:nvPr>
            <p:ph type="title"/>
          </p:nvPr>
        </p:nvSpPr>
        <p:spPr/>
        <p:txBody>
          <a:bodyPr/>
          <a:lstStyle/>
          <a:p>
            <a:r>
              <a:rPr lang="en-GB" dirty="0"/>
              <a:t>Preparing your Programme Plan</a:t>
            </a:r>
          </a:p>
        </p:txBody>
      </p:sp>
      <p:sp>
        <p:nvSpPr>
          <p:cNvPr id="3" name="Content Placeholder 2">
            <a:extLst>
              <a:ext uri="{FF2B5EF4-FFF2-40B4-BE49-F238E27FC236}">
                <a16:creationId xmlns:a16="http://schemas.microsoft.com/office/drawing/2014/main" id="{D7132179-739A-4371-9909-FAD7046A0187}"/>
              </a:ext>
            </a:extLst>
          </p:cNvPr>
          <p:cNvSpPr>
            <a:spLocks noGrp="1"/>
          </p:cNvSpPr>
          <p:nvPr>
            <p:ph idx="1"/>
          </p:nvPr>
        </p:nvSpPr>
        <p:spPr>
          <a:xfrm>
            <a:off x="840377" y="1715589"/>
            <a:ext cx="10515600" cy="5032375"/>
          </a:xfrm>
        </p:spPr>
        <p:txBody>
          <a:bodyPr>
            <a:normAutofit fontScale="77500" lnSpcReduction="20000"/>
          </a:bodyPr>
          <a:lstStyle/>
          <a:p>
            <a:r>
              <a:rPr lang="en-GB" b="1" dirty="0"/>
              <a:t>Part 1 – Contextual information</a:t>
            </a:r>
          </a:p>
          <a:p>
            <a:pPr lvl="1"/>
            <a:r>
              <a:rPr lang="en-GB" dirty="0"/>
              <a:t>Identify the programme(s) under review</a:t>
            </a:r>
          </a:p>
          <a:p>
            <a:r>
              <a:rPr lang="en-GB" b="1" dirty="0"/>
              <a:t>Part 2 – Programme analysis</a:t>
            </a:r>
          </a:p>
          <a:p>
            <a:pPr lvl="1"/>
            <a:r>
              <a:rPr lang="en-GB" dirty="0"/>
              <a:t>Review core data for the programmes</a:t>
            </a:r>
          </a:p>
          <a:p>
            <a:pPr lvl="1"/>
            <a:r>
              <a:rPr lang="en-GB" dirty="0"/>
              <a:t>Review the outcomes of module evaluation;</a:t>
            </a:r>
          </a:p>
          <a:p>
            <a:pPr lvl="1"/>
            <a:r>
              <a:rPr lang="en-GB" dirty="0"/>
              <a:t>Review External Examiners’ comments on academic standards</a:t>
            </a:r>
          </a:p>
          <a:p>
            <a:pPr lvl="1"/>
            <a:r>
              <a:rPr lang="en-GB" dirty="0"/>
              <a:t>Evaluate teaching quality, student experience and support, and employability on the programme(s)</a:t>
            </a:r>
          </a:p>
          <a:p>
            <a:r>
              <a:rPr lang="en-GB" b="1" dirty="0"/>
              <a:t>Part 3 – Action planning</a:t>
            </a:r>
            <a:endParaRPr lang="en-GB" dirty="0"/>
          </a:p>
          <a:p>
            <a:pPr lvl="1"/>
            <a:r>
              <a:rPr lang="en-GB" dirty="0"/>
              <a:t>Review and update the previous year’s Action Plan</a:t>
            </a:r>
          </a:p>
          <a:p>
            <a:pPr lvl="1"/>
            <a:r>
              <a:rPr lang="en-GB" dirty="0"/>
              <a:t>Prepare a new Action Plan for the coming year, including outstanding actions from last year, areas for improvement in the coming year, and features of good practice to be built upon</a:t>
            </a:r>
          </a:p>
          <a:p>
            <a:pPr lvl="1"/>
            <a:r>
              <a:rPr lang="en-GB" dirty="0"/>
              <a:t>Students should be consulted on the Action Plans at SSLC before submission</a:t>
            </a:r>
          </a:p>
          <a:p>
            <a:r>
              <a:rPr lang="en-GB" b="1" dirty="0"/>
              <a:t>Part 4 – Future planning and sign-off</a:t>
            </a:r>
          </a:p>
          <a:p>
            <a:pPr lvl="1"/>
            <a:r>
              <a:rPr lang="en-GB" dirty="0"/>
              <a:t>Assess future opportunities and risks to determine the future direction of the programme(s)</a:t>
            </a:r>
          </a:p>
          <a:p>
            <a:pPr lvl="1"/>
            <a:r>
              <a:rPr lang="en-GB" dirty="0"/>
              <a:t>Assess resource implications</a:t>
            </a:r>
          </a:p>
          <a:p>
            <a:pPr lvl="1"/>
            <a:r>
              <a:rPr lang="en-GB" dirty="0"/>
              <a:t>Demonstrate AC SELE and Head of School/Division support</a:t>
            </a:r>
          </a:p>
          <a:p>
            <a:pPr lvl="1"/>
            <a:r>
              <a:rPr lang="en-GB" dirty="0"/>
              <a:t>Details of student consultation</a:t>
            </a:r>
          </a:p>
        </p:txBody>
      </p:sp>
      <p:cxnSp>
        <p:nvCxnSpPr>
          <p:cNvPr id="7" name="Straight Connector 6">
            <a:extLst>
              <a:ext uri="{FF2B5EF4-FFF2-40B4-BE49-F238E27FC236}">
                <a16:creationId xmlns:a16="http://schemas.microsoft.com/office/drawing/2014/main" id="{FECE84D1-8E37-4EC2-8C38-23959EF44F03}"/>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44D9DB58-82F2-4088-BCBD-C21E5F78B2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397008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0DD-482B-4734-99FE-57D810FA5B7B}"/>
              </a:ext>
            </a:extLst>
          </p:cNvPr>
          <p:cNvSpPr>
            <a:spLocks noGrp="1"/>
          </p:cNvSpPr>
          <p:nvPr>
            <p:ph type="title"/>
          </p:nvPr>
        </p:nvSpPr>
        <p:spPr/>
        <p:txBody>
          <a:bodyPr/>
          <a:lstStyle/>
          <a:p>
            <a:r>
              <a:rPr lang="en-GB" dirty="0"/>
              <a:t>UNIPULSE data</a:t>
            </a:r>
          </a:p>
        </p:txBody>
      </p:sp>
      <p:sp>
        <p:nvSpPr>
          <p:cNvPr id="3" name="Content Placeholder 2">
            <a:extLst>
              <a:ext uri="{FF2B5EF4-FFF2-40B4-BE49-F238E27FC236}">
                <a16:creationId xmlns:a16="http://schemas.microsoft.com/office/drawing/2014/main" id="{D7132179-739A-4371-9909-FAD7046A0187}"/>
              </a:ext>
            </a:extLst>
          </p:cNvPr>
          <p:cNvSpPr>
            <a:spLocks noGrp="1"/>
          </p:cNvSpPr>
          <p:nvPr>
            <p:ph idx="1"/>
          </p:nvPr>
        </p:nvSpPr>
        <p:spPr>
          <a:xfrm>
            <a:off x="840377" y="1715589"/>
            <a:ext cx="10515600" cy="5032375"/>
          </a:xfrm>
        </p:spPr>
        <p:txBody>
          <a:bodyPr>
            <a:normAutofit fontScale="92500"/>
          </a:bodyPr>
          <a:lstStyle/>
          <a:p>
            <a:r>
              <a:rPr lang="en-GB" dirty="0"/>
              <a:t>Programme Plans review key University performance data which help to analyse performance year-on-year</a:t>
            </a:r>
          </a:p>
          <a:p>
            <a:r>
              <a:rPr lang="en-GB" dirty="0"/>
              <a:t>These metrics are aligned with standard measures used across the HE sector and by regulatory bodies such as the Office for Students</a:t>
            </a:r>
          </a:p>
          <a:p>
            <a:r>
              <a:rPr lang="en-GB" dirty="0"/>
              <a:t>Some data comes from the National Student Survey – ‘teaching on my course’, ‘assessment and feedback’, ‘academic support’, course continuation, course completion, and progression</a:t>
            </a:r>
          </a:p>
          <a:p>
            <a:r>
              <a:rPr lang="en-GB" dirty="0"/>
              <a:t>Some are University KPIs, set by the University as goals for improvement – applications, enrolments, conversions, attendance, average module mark, modules passed first time, achievement of ‘good honours’</a:t>
            </a:r>
          </a:p>
          <a:p>
            <a:r>
              <a:rPr lang="en-GB" dirty="0"/>
              <a:t>Data is held in UNIPULSE – we will demonstrate how to access and explore the data later in this session</a:t>
            </a:r>
          </a:p>
          <a:p>
            <a:endParaRPr lang="en-GB" dirty="0"/>
          </a:p>
        </p:txBody>
      </p:sp>
      <p:cxnSp>
        <p:nvCxnSpPr>
          <p:cNvPr id="7" name="Straight Connector 6">
            <a:extLst>
              <a:ext uri="{FF2B5EF4-FFF2-40B4-BE49-F238E27FC236}">
                <a16:creationId xmlns:a16="http://schemas.microsoft.com/office/drawing/2014/main" id="{BE194222-88D2-4B30-887C-A630E1F30BB5}"/>
              </a:ext>
            </a:extLst>
          </p:cNvPr>
          <p:cNvCxnSpPr>
            <a:cxnSpLocks/>
          </p:cNvCxnSpPr>
          <p:nvPr/>
        </p:nvCxnSpPr>
        <p:spPr>
          <a:xfrm>
            <a:off x="-8709" y="1454332"/>
            <a:ext cx="12200709" cy="0"/>
          </a:xfrm>
          <a:prstGeom prst="line">
            <a:avLst/>
          </a:prstGeom>
          <a:ln w="114300">
            <a:solidFill>
              <a:srgbClr val="F4A024"/>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9B6C7C8F-B86E-4599-B49C-3040465DC7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794" y="618653"/>
            <a:ext cx="1733006" cy="700742"/>
          </a:xfrm>
          <a:prstGeom prst="rect">
            <a:avLst/>
          </a:prstGeom>
        </p:spPr>
      </p:pic>
    </p:spTree>
    <p:extLst>
      <p:ext uri="{BB962C8B-B14F-4D97-AF65-F5344CB8AC3E}">
        <p14:creationId xmlns:p14="http://schemas.microsoft.com/office/powerpoint/2010/main" val="3675871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7250</TotalTime>
  <Words>1233</Words>
  <Application>Microsoft Office PowerPoint</Application>
  <PresentationFormat>Widescreen</PresentationFormat>
  <Paragraphs>119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 Math</vt:lpstr>
      <vt:lpstr>motiva-sans</vt:lpstr>
      <vt:lpstr>Office Theme</vt:lpstr>
      <vt:lpstr>PowerPoint Presentation</vt:lpstr>
      <vt:lpstr>Attention</vt:lpstr>
      <vt:lpstr>Today’s webinar</vt:lpstr>
      <vt:lpstr>The purpose of Annual Monitoring</vt:lpstr>
      <vt:lpstr>The Programme Plan</vt:lpstr>
      <vt:lpstr>The benefits of the Programme Plan</vt:lpstr>
      <vt:lpstr>What goes into a Programme Plan</vt:lpstr>
      <vt:lpstr>Preparing your Programme Plan</vt:lpstr>
      <vt:lpstr>UNIPULSE data</vt:lpstr>
      <vt:lpstr>Off Campus partners</vt:lpstr>
      <vt:lpstr>Developments</vt:lpstr>
      <vt:lpstr>Key dates for your diary</vt:lpstr>
      <vt:lpstr>Supporting materials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Butler, Linford</dc:creator>
  <cp:lastModifiedBy>Nuttall, Angela</cp:lastModifiedBy>
  <cp:revision>44</cp:revision>
  <dcterms:created xsi:type="dcterms:W3CDTF">2023-11-02T14:33:07Z</dcterms:created>
  <dcterms:modified xsi:type="dcterms:W3CDTF">2023-11-13T12:20:40Z</dcterms:modified>
</cp:coreProperties>
</file>